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8" r:id="rId5"/>
    <p:sldId id="270" r:id="rId6"/>
    <p:sldId id="342" r:id="rId7"/>
    <p:sldId id="343" r:id="rId8"/>
    <p:sldId id="344" r:id="rId9"/>
    <p:sldId id="345" r:id="rId10"/>
    <p:sldId id="300" r:id="rId11"/>
    <p:sldId id="273" r:id="rId12"/>
    <p:sldId id="274" r:id="rId13"/>
    <p:sldId id="275" r:id="rId14"/>
    <p:sldId id="269" r:id="rId15"/>
    <p:sldId id="272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8" r:id="rId32"/>
    <p:sldId id="299" r:id="rId33"/>
    <p:sldId id="327" r:id="rId34"/>
    <p:sldId id="328" r:id="rId35"/>
    <p:sldId id="315" r:id="rId36"/>
    <p:sldId id="316" r:id="rId37"/>
    <p:sldId id="317" r:id="rId38"/>
    <p:sldId id="318" r:id="rId39"/>
    <p:sldId id="322" r:id="rId40"/>
    <p:sldId id="323" r:id="rId41"/>
    <p:sldId id="324" r:id="rId42"/>
    <p:sldId id="325" r:id="rId43"/>
    <p:sldId id="293" r:id="rId44"/>
    <p:sldId id="294" r:id="rId45"/>
    <p:sldId id="295" r:id="rId46"/>
    <p:sldId id="301" r:id="rId47"/>
    <p:sldId id="296" r:id="rId48"/>
    <p:sldId id="297" r:id="rId49"/>
    <p:sldId id="276" r:id="rId50"/>
    <p:sldId id="302" r:id="rId51"/>
    <p:sldId id="304" r:id="rId52"/>
    <p:sldId id="305" r:id="rId53"/>
    <p:sldId id="306" r:id="rId54"/>
    <p:sldId id="307" r:id="rId55"/>
    <p:sldId id="308" r:id="rId56"/>
    <p:sldId id="314" r:id="rId57"/>
    <p:sldId id="309" r:id="rId58"/>
    <p:sldId id="311" r:id="rId59"/>
    <p:sldId id="329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0" r:id="rId68"/>
    <p:sldId id="312" r:id="rId69"/>
    <p:sldId id="313" r:id="rId70"/>
    <p:sldId id="310" r:id="rId71"/>
    <p:sldId id="338" r:id="rId72"/>
    <p:sldId id="339" r:id="rId73"/>
    <p:sldId id="340" r:id="rId7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B0167C4-6B60-48F2-83E5-3191FAD7CF7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F122EED8-9AAB-4541-B456-193933652021}" type="datetimeFigureOut">
              <a:rPr lang="pt-BR" smtClean="0"/>
              <a:t>10/04/2018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Aula%200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Parte-II-vs-04-20141116-Acessibilidade-na-web.ppt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cessibilidadelegal.com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flavia\Desktop\WEB2\WEB2%20AULA\Canvas" TargetMode="External"/><Relationship Id="rId2" Type="http://schemas.openxmlformats.org/officeDocument/2006/relationships/hyperlink" Target="EXERCICIOS%20WEB2/Formul&#225;ri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EXERCICIOS%20WEB2/CSS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1html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EXERCICIOS%20WEB2/CSS3/MENU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EXERCICIOS%20WEB2/CSS3/TABS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EXERCICIOS%20WEB2/CSS3/CSS3Lightbox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ml5_aula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flavia\Desktop\WEB2\WEB2%20AULA\Canvas" TargetMode="External"/><Relationship Id="rId2" Type="http://schemas.openxmlformats.org/officeDocument/2006/relationships/hyperlink" Target="EXERCICIOS%20WEB2/Formul&#225;rio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w3schools.com/html/html5_canvas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EXERCICIOS%20WEB2/Canvas/desenharlinha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EXERCICIOS%20WEB2/Canvas/texto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EXERCICIOS%20WEB2/Canvas/gradiente%20linear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hyperlink" Target="EXERCICIOS%20WEB2/Canvas/imagem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flavia\Desktop\WEB2\WEB2%20AULA\Canvas" TargetMode="External"/><Relationship Id="rId2" Type="http://schemas.openxmlformats.org/officeDocument/2006/relationships/hyperlink" Target="EXERCICIOS%20WEB2/Canvas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lementos.ppsx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aula2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Construção de </a:t>
            </a:r>
            <a:r>
              <a:rPr lang="pt-BR" dirty="0" smtClean="0"/>
              <a:t>Páginas Web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i="1" dirty="0" smtClean="0"/>
              <a:t>Prof.ª</a:t>
            </a:r>
            <a:r>
              <a:rPr lang="pt-BR" i="1" dirty="0" smtClean="0"/>
              <a:t>. Flavia Garcia</a:t>
            </a:r>
            <a:endParaRPr lang="pt-BR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260648"/>
            <a:ext cx="7956884" cy="6444716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Então</a:t>
            </a:r>
            <a:r>
              <a:rPr lang="en-US" sz="2400" dirty="0" smtClean="0"/>
              <a:t> a </a:t>
            </a:r>
            <a:r>
              <a:rPr lang="en-US" sz="2400" dirty="0" err="1" smtClean="0"/>
              <a:t>estrutura</a:t>
            </a:r>
            <a:r>
              <a:rPr lang="en-US" sz="2400" dirty="0" smtClean="0"/>
              <a:t> de um HTML </a:t>
            </a:r>
            <a:r>
              <a:rPr lang="en-US" sz="2400" dirty="0" err="1" smtClean="0"/>
              <a:t>segundo</a:t>
            </a:r>
            <a:r>
              <a:rPr lang="en-US" sz="2400" dirty="0" smtClean="0"/>
              <a:t> a nova </a:t>
            </a:r>
            <a:r>
              <a:rPr lang="en-US" sz="2400" dirty="0" err="1" smtClean="0"/>
              <a:t>semântica</a:t>
            </a:r>
            <a:r>
              <a:rPr lang="en-US" sz="2400" dirty="0" smtClean="0"/>
              <a:t> da W3C </a:t>
            </a:r>
            <a:r>
              <a:rPr lang="en-US" sz="2400" dirty="0" err="1" smtClean="0"/>
              <a:t>seria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endParaRPr lang="en-US" sz="1200" dirty="0" smtClean="0"/>
          </a:p>
          <a:p>
            <a:pPr marL="365760" lvl="1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&lt;!DOCTYPE html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html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lang</a:t>
            </a:r>
            <a:r>
              <a:rPr lang="en-US" dirty="0">
                <a:latin typeface="Arial" pitchFamily="34" charset="0"/>
                <a:cs typeface="Arial" pitchFamily="34" charset="0"/>
              </a:rPr>
              <a:t>="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pt-br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"&gt;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head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meta http-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equiv</a:t>
            </a:r>
            <a:r>
              <a:rPr lang="en-US" dirty="0">
                <a:latin typeface="Arial" pitchFamily="34" charset="0"/>
                <a:cs typeface="Arial" pitchFamily="34" charset="0"/>
              </a:rPr>
              <a:t>="Content-Type" content="text/html; charset=UTF-8"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/&gt;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link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href</a:t>
            </a:r>
            <a:r>
              <a:rPr lang="en-US" dirty="0">
                <a:latin typeface="Arial" pitchFamily="34" charset="0"/>
                <a:cs typeface="Arial" pitchFamily="34" charset="0"/>
              </a:rPr>
              <a:t>="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css</a:t>
            </a:r>
            <a:r>
              <a:rPr lang="en-US" dirty="0">
                <a:latin typeface="Arial" pitchFamily="34" charset="0"/>
                <a:cs typeface="Arial" pitchFamily="34" charset="0"/>
              </a:rPr>
              <a:t>/estilo.css"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rel</a:t>
            </a:r>
            <a:r>
              <a:rPr lang="en-US" dirty="0">
                <a:latin typeface="Arial" pitchFamily="34" charset="0"/>
                <a:cs typeface="Arial" pitchFamily="34" charset="0"/>
              </a:rPr>
              <a:t>="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stylesheet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“ type</a:t>
            </a:r>
            <a:r>
              <a:rPr lang="en-US" dirty="0">
                <a:latin typeface="Arial" pitchFamily="34" charset="0"/>
                <a:cs typeface="Arial" pitchFamily="34" charset="0"/>
              </a:rPr>
              <a:t>="text/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css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"&gt;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title&gt;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Titulo</a:t>
            </a:r>
            <a:r>
              <a:rPr lang="en-US" dirty="0">
                <a:latin typeface="Arial" pitchFamily="34" charset="0"/>
                <a:cs typeface="Arial" pitchFamily="34" charset="0"/>
              </a:rPr>
              <a:t>&lt;/title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dirty="0">
                <a:latin typeface="Arial" pitchFamily="34" charset="0"/>
                <a:cs typeface="Arial" pitchFamily="34" charset="0"/>
              </a:rPr>
              <a:t>head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dirty="0">
                <a:latin typeface="Arial" pitchFamily="34" charset="0"/>
                <a:cs typeface="Arial" pitchFamily="34" charset="0"/>
              </a:rPr>
              <a:t>body&gt;	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640080" lvl="2" indent="0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header&gt;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Titulo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da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página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&lt;/header&gt;	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640080" lvl="2" indent="0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nav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class="menu"&gt;Menu da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página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&lt;/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nav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&gt;	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marL="640080" lvl="2" indent="0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aside class="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publicidade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"&gt;Banner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Publicitário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da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página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&lt;/aside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640080" lvl="2" indent="0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section class="post"&gt;&lt;article&gt;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Seu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Post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aqui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&lt;/article&gt; &lt;/section&gt;	</a:t>
            </a:r>
          </a:p>
          <a:p>
            <a:pPr marL="640080" lvl="2" indent="0">
              <a:buNone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&lt;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footer&gt;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Rodapé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da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sua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página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&lt;/footer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dirty="0">
                <a:latin typeface="Arial" pitchFamily="34" charset="0"/>
                <a:cs typeface="Arial" pitchFamily="34" charset="0"/>
              </a:rPr>
              <a:t>body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&gt;</a:t>
            </a:r>
          </a:p>
          <a:p>
            <a:pPr marL="365760" lvl="1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&lt;/</a:t>
            </a:r>
            <a:r>
              <a:rPr lang="en-US" dirty="0">
                <a:latin typeface="Arial" pitchFamily="34" charset="0"/>
                <a:cs typeface="Arial" pitchFamily="34" charset="0"/>
              </a:rPr>
              <a:t>html&gt;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15279" r="35076" b="34721"/>
          <a:stretch/>
        </p:blipFill>
        <p:spPr bwMode="auto">
          <a:xfrm>
            <a:off x="16590" y="0"/>
            <a:ext cx="85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2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15080" r="49989" b="59722"/>
          <a:stretch/>
        </p:blipFill>
        <p:spPr bwMode="auto">
          <a:xfrm>
            <a:off x="251520" y="584684"/>
            <a:ext cx="7995761" cy="26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46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" t="11905" r="51586" b="13095"/>
          <a:stretch/>
        </p:blipFill>
        <p:spPr bwMode="auto">
          <a:xfrm>
            <a:off x="952007" y="36004"/>
            <a:ext cx="6545191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64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1540" y="404664"/>
            <a:ext cx="7620000" cy="6228692"/>
          </a:xfrm>
        </p:spPr>
        <p:txBody>
          <a:bodyPr>
            <a:normAutofit/>
          </a:bodyPr>
          <a:lstStyle/>
          <a:p>
            <a:pPr algn="just"/>
            <a:endParaRPr lang="pt-BR" dirty="0"/>
          </a:p>
          <a:p>
            <a:pPr marL="114300" indent="0" algn="just">
              <a:buNone/>
            </a:pPr>
            <a:endParaRPr lang="pt-BR" dirty="0" smtClean="0"/>
          </a:p>
        </p:txBody>
      </p:sp>
      <p:pic>
        <p:nvPicPr>
          <p:cNvPr id="1025" name="Picture 1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6" r="25676" b="10516"/>
          <a:stretch/>
        </p:blipFill>
        <p:spPr bwMode="auto">
          <a:xfrm>
            <a:off x="107505" y="1376772"/>
            <a:ext cx="8280920" cy="532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9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8333" r="36192" b="37302"/>
          <a:stretch/>
        </p:blipFill>
        <p:spPr bwMode="auto">
          <a:xfrm>
            <a:off x="215516" y="152636"/>
            <a:ext cx="8136904" cy="6228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62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11111" r="71086" b="52183"/>
          <a:stretch/>
        </p:blipFill>
        <p:spPr bwMode="auto">
          <a:xfrm>
            <a:off x="863588" y="656692"/>
            <a:ext cx="6084675" cy="576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28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t="10119" r="36860" b="39962"/>
          <a:stretch/>
        </p:blipFill>
        <p:spPr bwMode="auto">
          <a:xfrm>
            <a:off x="143508" y="440668"/>
            <a:ext cx="8343415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770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t="11905" r="35746" b="17045"/>
          <a:stretch/>
        </p:blipFill>
        <p:spPr bwMode="auto">
          <a:xfrm>
            <a:off x="251520" y="224644"/>
            <a:ext cx="8010363" cy="651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69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9524" r="36415" b="45238"/>
          <a:stretch/>
        </p:blipFill>
        <p:spPr bwMode="auto">
          <a:xfrm>
            <a:off x="145448" y="163082"/>
            <a:ext cx="8170968" cy="542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20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Competências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>
              <a:buFontTx/>
              <a:buChar char="-"/>
            </a:pPr>
            <a:r>
              <a:rPr lang="pt-BR" sz="2000" b="1" dirty="0">
                <a:latin typeface="Calibri" panose="020F0502020204030204" pitchFamily="34" charset="0"/>
              </a:rPr>
              <a:t>HTML5 com CSS3:</a:t>
            </a:r>
          </a:p>
          <a:p>
            <a:pPr>
              <a:lnSpc>
                <a:spcPct val="150000"/>
              </a:lnSpc>
            </a:pPr>
            <a:r>
              <a:rPr lang="pt-BR" sz="2000" b="1" dirty="0">
                <a:latin typeface="Calibri" panose="020F0502020204030204" pitchFamily="34" charset="0"/>
              </a:rPr>
              <a:t>	</a:t>
            </a:r>
            <a:r>
              <a:rPr lang="pt-BR" sz="2000" dirty="0">
                <a:latin typeface="Calibri" panose="020F0502020204030204" pitchFamily="34" charset="0"/>
              </a:rPr>
              <a:t>Desenvolver layout e formatações responsivas para páginas/aplicações web.</a:t>
            </a:r>
          </a:p>
          <a:p>
            <a:pPr>
              <a:lnSpc>
                <a:spcPct val="150000"/>
              </a:lnSpc>
            </a:pPr>
            <a:endParaRPr lang="pt-BR" sz="200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r>
              <a:rPr lang="pt-BR" dirty="0" smtClean="0"/>
              <a:t>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14286" r="35745" b="14393"/>
          <a:stretch/>
        </p:blipFill>
        <p:spPr bwMode="auto">
          <a:xfrm>
            <a:off x="215516" y="224644"/>
            <a:ext cx="8177296" cy="5652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05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15278" r="35857" b="17992"/>
          <a:stretch/>
        </p:blipFill>
        <p:spPr bwMode="auto">
          <a:xfrm>
            <a:off x="54794" y="224644"/>
            <a:ext cx="8405638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5" t="9921" r="53524" b="19101"/>
          <a:stretch/>
        </p:blipFill>
        <p:spPr bwMode="auto">
          <a:xfrm>
            <a:off x="1079612" y="156520"/>
            <a:ext cx="6552728" cy="64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8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34127" r="36304" b="40873"/>
          <a:stretch/>
        </p:blipFill>
        <p:spPr bwMode="auto">
          <a:xfrm>
            <a:off x="143508" y="368660"/>
            <a:ext cx="8023745" cy="241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3" t="26231" r="62458" b="43750"/>
          <a:stretch/>
        </p:blipFill>
        <p:spPr bwMode="auto">
          <a:xfrm>
            <a:off x="1295636" y="2780928"/>
            <a:ext cx="5956798" cy="3420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12699" r="36080" b="51389"/>
          <a:stretch/>
        </p:blipFill>
        <p:spPr bwMode="auto">
          <a:xfrm>
            <a:off x="215516" y="188640"/>
            <a:ext cx="8124373" cy="34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5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t="28968" r="67872" b="19507"/>
          <a:stretch/>
        </p:blipFill>
        <p:spPr bwMode="auto">
          <a:xfrm>
            <a:off x="1547664" y="296652"/>
            <a:ext cx="5148572" cy="624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0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3" t="8731" r="36861" b="11174"/>
          <a:stretch/>
        </p:blipFill>
        <p:spPr bwMode="auto">
          <a:xfrm>
            <a:off x="143508" y="188640"/>
            <a:ext cx="8064896" cy="63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76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7" t="19760" r="52367" b="67262"/>
          <a:stretch/>
        </p:blipFill>
        <p:spPr bwMode="auto">
          <a:xfrm>
            <a:off x="215516" y="0"/>
            <a:ext cx="7632340" cy="1116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8" t="8532" r="46790" b="11742"/>
          <a:stretch/>
        </p:blipFill>
        <p:spPr bwMode="auto">
          <a:xfrm>
            <a:off x="1145487" y="1116702"/>
            <a:ext cx="6127013" cy="558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0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t="16270" r="37642" b="37500"/>
          <a:stretch/>
        </p:blipFill>
        <p:spPr bwMode="auto">
          <a:xfrm>
            <a:off x="311284" y="1170411"/>
            <a:ext cx="7962752" cy="401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3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https://www.caelum.com.br/apostila-html-css-javascript/bootstrap-e-formularios-html5/#10-19-discussao-em-aula-os-problemas-do-bootstrap-e-quando-nao-usa-lo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195736" y="447311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http://www.devmedia.com.br/criando-form-de-contato-com-html5-css3-e-javascript/29415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91680" y="9447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http://www.html5rocks.com/pt/tutorials/forms/html5forms/</a:t>
            </a:r>
          </a:p>
        </p:txBody>
      </p:sp>
    </p:spTree>
    <p:extLst>
      <p:ext uri="{BB962C8B-B14F-4D97-AF65-F5344CB8AC3E}">
        <p14:creationId xmlns:p14="http://schemas.microsoft.com/office/powerpoint/2010/main" val="30363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hlinkClick r:id="rId2" action="ppaction://hlinkpres?slideindex=1&amp;slidetitle=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1772816"/>
            <a:ext cx="6662303" cy="3177406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5292080" y="6309320"/>
            <a:ext cx="3107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http://</a:t>
            </a:r>
            <a:r>
              <a:rPr lang="pt-BR" dirty="0">
                <a:solidFill>
                  <a:schemeClr val="bg1"/>
                </a:solidFill>
                <a:hlinkClick r:id="rId4"/>
              </a:rPr>
              <a:t>acessibilidadelegal</a:t>
            </a:r>
            <a:r>
              <a:rPr lang="pt-BR" dirty="0">
                <a:solidFill>
                  <a:schemeClr val="bg1"/>
                </a:solidFill>
              </a:rPr>
              <a:t>.com/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2" cstate="print"/>
          <a:srcRect l="33259" t="9581" r="33071" b="9353"/>
          <a:stretch/>
        </p:blipFill>
        <p:spPr bwMode="auto">
          <a:xfrm>
            <a:off x="2735796" y="1232756"/>
            <a:ext cx="3016665" cy="4050950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2123728" y="55172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http://www.w3schools.com/css/css_examples.asp</a:t>
            </a:r>
          </a:p>
        </p:txBody>
      </p:sp>
    </p:spTree>
    <p:extLst>
      <p:ext uri="{BB962C8B-B14F-4D97-AF65-F5344CB8AC3E}">
        <p14:creationId xmlns:p14="http://schemas.microsoft.com/office/powerpoint/2010/main" val="12315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71500" y="1268760"/>
            <a:ext cx="824491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A terceira versão da </a:t>
            </a:r>
            <a:r>
              <a:rPr lang="pt-BR" sz="2400" dirty="0" err="1"/>
              <a:t>especiﬁcação</a:t>
            </a:r>
            <a:r>
              <a:rPr lang="pt-BR" sz="2400" dirty="0"/>
              <a:t> do CSS, normalmente referida como CSS3, traz novos recursos que facilitará a vida dos desenvolvedores front-end.</a:t>
            </a:r>
          </a:p>
          <a:p>
            <a:r>
              <a:rPr lang="pt-BR" sz="2400" dirty="0"/>
              <a:t>Criar bordas arredondadas, aplicar </a:t>
            </a:r>
            <a:r>
              <a:rPr lang="pt-BR" sz="2800" dirty="0"/>
              <a:t>sombra</a:t>
            </a:r>
            <a:r>
              <a:rPr lang="pt-BR" sz="2400" dirty="0"/>
              <a:t> ou </a:t>
            </a:r>
            <a:r>
              <a:rPr lang="pt-BR" sz="2400" dirty="0" err="1"/>
              <a:t>rotacionar</a:t>
            </a:r>
            <a:r>
              <a:rPr lang="pt-BR" sz="2400" dirty="0"/>
              <a:t> elementos HTML e usar fontes </a:t>
            </a:r>
            <a:r>
              <a:rPr lang="pt-BR" sz="2400" dirty="0" err="1"/>
              <a:t>dife</a:t>
            </a:r>
            <a:r>
              <a:rPr lang="pt-BR" sz="2400" dirty="0"/>
              <a:t>- rentes em textos sempre foi uma tarefa trabalhosa que, quando possível resolver apenas em código, necessitava muito código </a:t>
            </a:r>
            <a:r>
              <a:rPr lang="pt-BR" sz="2400" dirty="0" err="1"/>
              <a:t>JavaScript</a:t>
            </a:r>
            <a:r>
              <a:rPr lang="pt-BR" sz="2400" dirty="0"/>
              <a:t> ou “gambiarras” em CSS</a:t>
            </a:r>
            <a:r>
              <a:rPr lang="pt-BR" sz="2400" dirty="0" smtClean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1051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1520" y="-141514"/>
            <a:ext cx="7620000" cy="1143000"/>
          </a:xfrm>
        </p:spPr>
        <p:txBody>
          <a:bodyPr/>
          <a:lstStyle/>
          <a:p>
            <a:r>
              <a:rPr lang="pt-BR" dirty="0" smtClean="0"/>
              <a:t>Bordas arredondadas</a:t>
            </a:r>
            <a:endParaRPr lang="pt-B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3" t="20394" r="41881" b="20039"/>
          <a:stretch/>
        </p:blipFill>
        <p:spPr bwMode="auto">
          <a:xfrm>
            <a:off x="747483" y="755022"/>
            <a:ext cx="6380801" cy="612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6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1520" y="-141514"/>
            <a:ext cx="7620000" cy="1143000"/>
          </a:xfrm>
        </p:spPr>
        <p:txBody>
          <a:bodyPr/>
          <a:lstStyle/>
          <a:p>
            <a:r>
              <a:rPr lang="pt-BR" dirty="0" smtClean="0"/>
              <a:t>Sombras em texto</a:t>
            </a:r>
            <a:endParaRPr lang="pt-BR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3" t="26191" r="46409" b="32739"/>
          <a:stretch/>
        </p:blipFill>
        <p:spPr bwMode="auto">
          <a:xfrm>
            <a:off x="863588" y="1304764"/>
            <a:ext cx="6552728" cy="487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1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1520" y="-207404"/>
            <a:ext cx="7620000" cy="1143000"/>
          </a:xfrm>
        </p:spPr>
        <p:txBody>
          <a:bodyPr/>
          <a:lstStyle/>
          <a:p>
            <a:r>
              <a:rPr lang="pt-BR" dirty="0" smtClean="0"/>
              <a:t>Sombras em Caixas</a:t>
            </a:r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7" t="19205" r="42503" b="17004"/>
          <a:stretch/>
        </p:blipFill>
        <p:spPr bwMode="auto">
          <a:xfrm>
            <a:off x="1259632" y="769256"/>
            <a:ext cx="5709204" cy="59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5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t="10516" r="49467" b="67460"/>
          <a:stretch/>
        </p:blipFill>
        <p:spPr bwMode="auto">
          <a:xfrm>
            <a:off x="406299" y="1304764"/>
            <a:ext cx="7416344" cy="34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46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t="8712" r="42216" b="47024"/>
          <a:stretch/>
        </p:blipFill>
        <p:spPr bwMode="auto">
          <a:xfrm>
            <a:off x="431539" y="440668"/>
            <a:ext cx="7539067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05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t="13431" r="41100" b="19582"/>
          <a:stretch/>
        </p:blipFill>
        <p:spPr bwMode="auto">
          <a:xfrm>
            <a:off x="288032" y="39476"/>
            <a:ext cx="6372200" cy="670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53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5" t="29762" r="42038" b="30237"/>
          <a:stretch/>
        </p:blipFill>
        <p:spPr bwMode="auto">
          <a:xfrm>
            <a:off x="143508" y="512676"/>
            <a:ext cx="8198137" cy="522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361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952836"/>
            <a:ext cx="7620000" cy="114300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"/>
            </a:pPr>
            <a:r>
              <a:rPr lang="pt-BR" dirty="0" smtClean="0">
                <a:hlinkClick r:id="rId2" action="ppaction://hlinkfile"/>
              </a:rPr>
              <a:t> </a:t>
            </a:r>
            <a:r>
              <a:rPr lang="pt-BR" dirty="0">
                <a:hlinkClick r:id="rId2" action="ppaction://hlinkfile"/>
              </a:rPr>
              <a:t>Exercícios </a:t>
            </a:r>
            <a:r>
              <a:rPr lang="pt-BR" dirty="0">
                <a:hlinkClick r:id="rId3" action="ppaction://hlinkfile"/>
              </a:rPr>
              <a:t>–</a:t>
            </a:r>
            <a:r>
              <a:rPr lang="pt-BR" dirty="0">
                <a:hlinkClick r:id="rId2" action="ppaction://hlinkfile"/>
              </a:rPr>
              <a:t> </a:t>
            </a:r>
            <a:r>
              <a:rPr lang="pt-BR" dirty="0">
                <a:hlinkClick r:id="rId4" action="ppaction://hlinkfile"/>
              </a:rPr>
              <a:t>CSS3</a:t>
            </a:r>
            <a:endParaRPr lang="pt-BR" dirty="0">
              <a:hlinkClick r:id="rId3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406156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http://www.escolacriatividade.com/wp-content/uploads/2010/11/html.jpg">
            <a:hlinkClick r:id="rId2" action="ppaction://hlinkfile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65" y="1376772"/>
            <a:ext cx="5495925" cy="3310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38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898402" y="40466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http://tableless.com.br/elementos-de-interface-utilizando-apenas-css3/</a:t>
            </a:r>
          </a:p>
        </p:txBody>
      </p:sp>
      <p:pic>
        <p:nvPicPr>
          <p:cNvPr id="2355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20635" r="46678" b="28770"/>
          <a:stretch/>
        </p:blipFill>
        <p:spPr bwMode="auto">
          <a:xfrm>
            <a:off x="304800" y="1509486"/>
            <a:ext cx="8021332" cy="447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6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27382" r="45451" b="17261"/>
          <a:stretch/>
        </p:blipFill>
        <p:spPr bwMode="auto">
          <a:xfrm>
            <a:off x="359533" y="1088740"/>
            <a:ext cx="7740860" cy="486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2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29564" r="44933" b="12706"/>
          <a:stretch/>
        </p:blipFill>
        <p:spPr bwMode="auto">
          <a:xfrm>
            <a:off x="1017266" y="1232756"/>
            <a:ext cx="6860085" cy="42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05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Criação de formulários </a:t>
            </a:r>
          </a:p>
        </p:txBody>
      </p:sp>
      <p:sp>
        <p:nvSpPr>
          <p:cNvPr id="5" name="Retângulo 4"/>
          <p:cNvSpPr/>
          <p:nvPr/>
        </p:nvSpPr>
        <p:spPr>
          <a:xfrm>
            <a:off x="359532" y="1664804"/>
            <a:ext cx="770485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smtClean="0"/>
              <a:t>Introdução</a:t>
            </a:r>
          </a:p>
          <a:p>
            <a:endParaRPr lang="pt-BR" sz="2000" b="1" dirty="0"/>
          </a:p>
          <a:p>
            <a:r>
              <a:rPr lang="pt-BR" sz="2000" dirty="0" smtClean="0"/>
              <a:t>Com </a:t>
            </a:r>
            <a:r>
              <a:rPr lang="pt-BR" sz="2000" dirty="0"/>
              <a:t>os novos elementos, atributos e tipos de entrada de formulário, a validação baseada no navegador, as </a:t>
            </a:r>
            <a:r>
              <a:rPr lang="pt-BR" sz="2400" dirty="0"/>
              <a:t>técnicas</a:t>
            </a:r>
            <a:r>
              <a:rPr lang="pt-BR" sz="2000" dirty="0"/>
              <a:t> de estilo CSS3 e o objeto </a:t>
            </a:r>
            <a:r>
              <a:rPr lang="pt-BR" sz="2000" dirty="0" err="1"/>
              <a:t>FormData</a:t>
            </a:r>
            <a:r>
              <a:rPr lang="pt-BR" sz="2000" dirty="0"/>
              <a:t>, ficou mais fácil e, espera-se, mais agradável criar formulários.</a:t>
            </a:r>
          </a:p>
        </p:txBody>
      </p:sp>
      <p:sp>
        <p:nvSpPr>
          <p:cNvPr id="6" name="Retângulo 5"/>
          <p:cNvSpPr/>
          <p:nvPr/>
        </p:nvSpPr>
        <p:spPr>
          <a:xfrm>
            <a:off x="377458" y="3628007"/>
            <a:ext cx="77048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Visão geral do que mudou</a:t>
            </a:r>
          </a:p>
          <a:p>
            <a:r>
              <a:rPr lang="pt-BR" sz="2400" b="1" dirty="0"/>
              <a:t>Novos </a:t>
            </a:r>
            <a:r>
              <a:rPr lang="pt-BR" sz="2400" b="1" dirty="0" smtClean="0"/>
              <a:t>elementos</a:t>
            </a:r>
          </a:p>
          <a:p>
            <a:endParaRPr lang="pt-BR" sz="2400" b="1" dirty="0"/>
          </a:p>
          <a:p>
            <a:r>
              <a:rPr lang="pt-BR" sz="2000" dirty="0"/>
              <a:t>O HTML5 apresenta cinco novos elementos relacionados às entradas e aos formulários.</a:t>
            </a:r>
          </a:p>
        </p:txBody>
      </p:sp>
    </p:spTree>
    <p:extLst>
      <p:ext uri="{BB962C8B-B14F-4D97-AF65-F5344CB8AC3E}">
        <p14:creationId xmlns:p14="http://schemas.microsoft.com/office/powerpoint/2010/main" val="31396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2" t="9325" r="18219" b="8135"/>
          <a:stretch/>
        </p:blipFill>
        <p:spPr bwMode="auto">
          <a:xfrm>
            <a:off x="719572" y="9573"/>
            <a:ext cx="7092788" cy="6713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1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112" y="908720"/>
            <a:ext cx="84898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Novos tipos de </a:t>
            </a:r>
            <a:r>
              <a:rPr lang="pt-BR" sz="2400" b="1" dirty="0" smtClean="0"/>
              <a:t>entrada</a:t>
            </a:r>
          </a:p>
          <a:p>
            <a:endParaRPr lang="pt-BR" sz="2000" b="1" dirty="0"/>
          </a:p>
          <a:p>
            <a:r>
              <a:rPr lang="pt-BR" sz="2000" dirty="0"/>
              <a:t>O HTML5 apresenta 13 novos tipos de entrada. Quando visualizados em um navegador sem suporte, estes tipos de entrada são convertidos em entrada de texto.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143508" y="3398784"/>
            <a:ext cx="788487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Novos atributos de </a:t>
            </a:r>
            <a:r>
              <a:rPr lang="pt-BR" sz="2400" b="1" dirty="0" smtClean="0"/>
              <a:t>entrada</a:t>
            </a:r>
          </a:p>
          <a:p>
            <a:endParaRPr lang="pt-BR" sz="2400" b="1" dirty="0"/>
          </a:p>
          <a:p>
            <a:r>
              <a:rPr lang="pt-BR" sz="2000" dirty="0"/>
              <a:t>O HTML5 também apresenta vários novos atributos para os elementos de formulário e entrada.</a:t>
            </a:r>
          </a:p>
        </p:txBody>
      </p:sp>
    </p:spTree>
    <p:extLst>
      <p:ext uri="{BB962C8B-B14F-4D97-AF65-F5344CB8AC3E}">
        <p14:creationId xmlns:p14="http://schemas.microsoft.com/office/powerpoint/2010/main" val="34003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5" t="10317" r="18354" b="5850"/>
          <a:stretch/>
        </p:blipFill>
        <p:spPr bwMode="auto">
          <a:xfrm>
            <a:off x="866056" y="116632"/>
            <a:ext cx="6552728" cy="66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7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6" t="9127" r="14594" b="7918"/>
          <a:stretch/>
        </p:blipFill>
        <p:spPr bwMode="auto">
          <a:xfrm>
            <a:off x="791580" y="127216"/>
            <a:ext cx="7164796" cy="660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64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1" t="14088" r="14663" b="53968"/>
          <a:stretch/>
        </p:blipFill>
        <p:spPr bwMode="auto">
          <a:xfrm>
            <a:off x="215516" y="1448780"/>
            <a:ext cx="8203993" cy="29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46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1" t="11837" r="23486" b="17708"/>
          <a:stretch/>
        </p:blipFill>
        <p:spPr bwMode="auto">
          <a:xfrm>
            <a:off x="1007604" y="0"/>
            <a:ext cx="6264696" cy="679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6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t="13095" r="16447" b="70635"/>
          <a:stretch/>
        </p:blipFill>
        <p:spPr bwMode="auto">
          <a:xfrm>
            <a:off x="179512" y="2096852"/>
            <a:ext cx="8172908" cy="119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3" t="10119" r="23863" b="11769"/>
          <a:stretch/>
        </p:blipFill>
        <p:spPr bwMode="auto">
          <a:xfrm>
            <a:off x="1151620" y="116632"/>
            <a:ext cx="6372708" cy="655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9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90" t="21230" r="24023" b="26007"/>
          <a:stretch/>
        </p:blipFill>
        <p:spPr bwMode="auto">
          <a:xfrm>
            <a:off x="503548" y="296652"/>
            <a:ext cx="7572527" cy="615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67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82"/>
            <a:ext cx="7759612" cy="657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7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5" y="116632"/>
            <a:ext cx="7538925" cy="651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2" t="16070" r="22132" b="21167"/>
          <a:stretch/>
        </p:blipFill>
        <p:spPr bwMode="auto">
          <a:xfrm>
            <a:off x="503548" y="188641"/>
            <a:ext cx="7200800" cy="652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98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4" t="9325" r="23510" b="57869"/>
          <a:stretch/>
        </p:blipFill>
        <p:spPr bwMode="auto">
          <a:xfrm>
            <a:off x="215516" y="800708"/>
            <a:ext cx="8039915" cy="396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92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188640"/>
            <a:ext cx="782838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1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4" t="11111" r="23768" b="6127"/>
          <a:stretch/>
        </p:blipFill>
        <p:spPr bwMode="auto">
          <a:xfrm>
            <a:off x="1547664" y="116632"/>
            <a:ext cx="5292588" cy="662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8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1952836"/>
            <a:ext cx="7620000" cy="114300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"/>
            </a:pPr>
            <a:r>
              <a:rPr lang="pt-BR" dirty="0" smtClean="0">
                <a:hlinkClick r:id="rId2" action="ppaction://hlinkfile"/>
              </a:rPr>
              <a:t> Exercícios - Formulários</a:t>
            </a:r>
            <a:endParaRPr lang="pt-BR" dirty="0">
              <a:hlinkClick r:id="rId3" action="ppaction://hlinkfile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323528" y="59852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https://html5brazil.wordpress.com/2010/12/09/formularios-no-html5/</a:t>
            </a:r>
          </a:p>
        </p:txBody>
      </p:sp>
    </p:spTree>
    <p:extLst>
      <p:ext uri="{BB962C8B-B14F-4D97-AF65-F5344CB8AC3E}">
        <p14:creationId xmlns:p14="http://schemas.microsoft.com/office/powerpoint/2010/main" val="5019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hlinkClick r:id="rId2"/>
              </a:rPr>
              <a:t>JS - </a:t>
            </a:r>
            <a:r>
              <a:rPr lang="pt-BR" dirty="0" err="1" smtClean="0">
                <a:hlinkClick r:id="rId2"/>
              </a:rPr>
              <a:t>Canvas</a:t>
            </a:r>
            <a:r>
              <a:rPr lang="pt-BR" dirty="0" smtClean="0">
                <a:hlinkClick r:id="rId2"/>
              </a:rPr>
              <a:t> </a:t>
            </a:r>
            <a:endParaRPr lang="pt-BR" dirty="0">
              <a:hlinkClick r:id="rId2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t="22817" r="15332" b="19246"/>
          <a:stretch/>
        </p:blipFill>
        <p:spPr bwMode="auto">
          <a:xfrm>
            <a:off x="60255" y="1552600"/>
            <a:ext cx="8868229" cy="423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79512" y="6021288"/>
            <a:ext cx="831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http://www.w3schools.com/html/html5_canvas.asp</a:t>
            </a:r>
          </a:p>
        </p:txBody>
      </p:sp>
    </p:spTree>
    <p:extLst>
      <p:ext uri="{BB962C8B-B14F-4D97-AF65-F5344CB8AC3E}">
        <p14:creationId xmlns:p14="http://schemas.microsoft.com/office/powerpoint/2010/main" val="13207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1520" y="1808820"/>
            <a:ext cx="806489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</a:rPr>
              <a:t>De acordo com o W3C a Web é baseada em 3 pilares: </a:t>
            </a:r>
          </a:p>
          <a:p>
            <a:endParaRPr lang="pt-BR" sz="2000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2000" dirty="0">
                <a:latin typeface="Calibri" panose="020F0502020204030204" pitchFamily="34" charset="0"/>
              </a:rPr>
              <a:t>• Um esquema de nomes para localização de fontes de informação na Web, esse esquema chama-se URL.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alibri" panose="020F0502020204030204" pitchFamily="34" charset="0"/>
              </a:rPr>
              <a:t>• Um Protocolo de acesso para acessar estas fontes, hoje o HTTP. </a:t>
            </a:r>
          </a:p>
          <a:p>
            <a:pPr>
              <a:lnSpc>
                <a:spcPct val="150000"/>
              </a:lnSpc>
            </a:pPr>
            <a:r>
              <a:rPr lang="pt-BR" sz="2000" dirty="0">
                <a:latin typeface="Calibri" panose="020F0502020204030204" pitchFamily="34" charset="0"/>
              </a:rPr>
              <a:t>• Uma linguagem de </a:t>
            </a:r>
            <a:r>
              <a:rPr lang="pt-BR" sz="2000" dirty="0" err="1">
                <a:latin typeface="Calibri" panose="020F0502020204030204" pitchFamily="34" charset="0"/>
              </a:rPr>
              <a:t>Hypertexto</a:t>
            </a:r>
            <a:r>
              <a:rPr lang="pt-BR" sz="2000" dirty="0">
                <a:latin typeface="Calibri" panose="020F0502020204030204" pitchFamily="34" charset="0"/>
              </a:rPr>
              <a:t>, para a fácil navegação entre as fontes de informação: o HTML.</a:t>
            </a:r>
          </a:p>
        </p:txBody>
      </p:sp>
    </p:spTree>
    <p:extLst>
      <p:ext uri="{BB962C8B-B14F-4D97-AF65-F5344CB8AC3E}">
        <p14:creationId xmlns:p14="http://schemas.microsoft.com/office/powerpoint/2010/main" val="364182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32142" r="16354" b="16936"/>
          <a:stretch/>
        </p:blipFill>
        <p:spPr bwMode="auto">
          <a:xfrm>
            <a:off x="107504" y="800708"/>
            <a:ext cx="8967401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40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0" r="53014" b="47620"/>
          <a:stretch/>
        </p:blipFill>
        <p:spPr bwMode="auto">
          <a:xfrm>
            <a:off x="1223627" y="692696"/>
            <a:ext cx="7368487" cy="253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23610" r="33180" b="47620"/>
          <a:stretch/>
        </p:blipFill>
        <p:spPr bwMode="auto">
          <a:xfrm>
            <a:off x="1224485" y="3956979"/>
            <a:ext cx="2236081" cy="210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51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81"/>
          <a:stretch/>
        </p:blipFill>
        <p:spPr bwMode="auto">
          <a:xfrm>
            <a:off x="1477857" y="548680"/>
            <a:ext cx="5364596" cy="58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9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763688" y="579338"/>
            <a:ext cx="5256584" cy="534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8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4" t="34523" r="47584" b="25645"/>
          <a:stretch/>
        </p:blipFill>
        <p:spPr bwMode="auto">
          <a:xfrm>
            <a:off x="899592" y="1304764"/>
            <a:ext cx="7056368" cy="457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26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07605" y="336606"/>
            <a:ext cx="5904656" cy="6341515"/>
            <a:chOff x="1007605" y="336606"/>
            <a:chExt cx="5904656" cy="634151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1" t="17857" r="46523" b="10249"/>
            <a:stretch/>
          </p:blipFill>
          <p:spPr bwMode="auto">
            <a:xfrm>
              <a:off x="1007605" y="336606"/>
              <a:ext cx="5904656" cy="6341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619" y="3933057"/>
              <a:ext cx="2200275" cy="522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CaixaDeTexto 2">
            <a:hlinkClick r:id="rId4" action="ppaction://hlinkfile"/>
          </p:cNvPr>
          <p:cNvSpPr txBox="1"/>
          <p:nvPr/>
        </p:nvSpPr>
        <p:spPr>
          <a:xfrm>
            <a:off x="1799692" y="4077072"/>
            <a:ext cx="2700300" cy="37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54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72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95536" y="1952836"/>
            <a:ext cx="7620000" cy="1143000"/>
          </a:xfrm>
        </p:spPr>
        <p:txBody>
          <a:bodyPr/>
          <a:lstStyle/>
          <a:p>
            <a:pPr marL="685800" indent="-685800" algn="ctr">
              <a:buFont typeface="Wingdings" panose="05000000000000000000" pitchFamily="2" charset="2"/>
              <a:buChar char="!"/>
            </a:pPr>
            <a:r>
              <a:rPr lang="pt-BR" dirty="0" smtClean="0">
                <a:hlinkClick r:id="rId2" action="ppaction://hlinkfile"/>
              </a:rPr>
              <a:t> Exercícios - </a:t>
            </a:r>
            <a:r>
              <a:rPr lang="pt-BR" dirty="0" err="1" smtClean="0">
                <a:hlinkClick r:id="rId2" action="ppaction://hlinkfile"/>
              </a:rPr>
              <a:t>Canvas</a:t>
            </a:r>
            <a:endParaRPr lang="pt-BR" dirty="0">
              <a:hlinkClick r:id="rId3" action="ppaction://hlinkfile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31540" y="4401108"/>
            <a:ext cx="7884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https://msdn.microsoft.com/pt-br/library/dn151487.aspx</a:t>
            </a:r>
          </a:p>
        </p:txBody>
      </p:sp>
    </p:spTree>
    <p:extLst>
      <p:ext uri="{BB962C8B-B14F-4D97-AF65-F5344CB8AC3E}">
        <p14:creationId xmlns:p14="http://schemas.microsoft.com/office/powerpoint/2010/main" val="11279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https://encrypted-tbn0.gstatic.com/images?q=tbn:ANd9GcSgGXTzQr-81JXAZaL94P9JwVuFsDvExcL5lE08MxUhruXah2P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304764"/>
            <a:ext cx="5822465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56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6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o Explicativo: Linha com Ênfase 9"/>
          <p:cNvSpPr/>
          <p:nvPr/>
        </p:nvSpPr>
        <p:spPr>
          <a:xfrm rot="10800000">
            <a:off x="76202" y="3185550"/>
            <a:ext cx="1186543" cy="555172"/>
          </a:xfrm>
          <a:prstGeom prst="accent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9632" y="3306535"/>
            <a:ext cx="1103113" cy="391886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1200" b="0" dirty="0">
                <a:solidFill>
                  <a:schemeClr val="bg1"/>
                </a:solidFill>
                <a:latin typeface="Calibri" panose="020F0502020204030204" pitchFamily="34" charset="0"/>
              </a:rPr>
              <a:t>Estrutura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b="0" dirty="0">
                <a:solidFill>
                  <a:schemeClr val="bg1"/>
                </a:solidFill>
                <a:latin typeface="Calibri" panose="020F0502020204030204" pitchFamily="34" charset="0"/>
              </a:rPr>
              <a:t>Básica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2" t="35120" r="17625" b="13861"/>
          <a:stretch/>
        </p:blipFill>
        <p:spPr bwMode="auto">
          <a:xfrm>
            <a:off x="1661782" y="866893"/>
            <a:ext cx="7482218" cy="513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66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8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90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://www.mensagensreflexao.com.br/wp-content/uploads/aprender-com-err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17" y="404664"/>
            <a:ext cx="6858000" cy="565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1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n151052.BB0E1DA2E740C4E16114883502A6D953(pt-br,MSDN.10).png">
            <a:hlinkClick r:id="rId2" action="ppaction://hlinkpres?slideindex=1&amp;slidetitle=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2162338"/>
            <a:ext cx="3146821" cy="353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11557" y="111644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</a:rPr>
              <a:t>HTML5  - Elementos Semânticos</a:t>
            </a:r>
          </a:p>
        </p:txBody>
      </p:sp>
      <p:sp>
        <p:nvSpPr>
          <p:cNvPr id="6" name="Retângulo 5"/>
          <p:cNvSpPr/>
          <p:nvPr/>
        </p:nvSpPr>
        <p:spPr>
          <a:xfrm>
            <a:off x="250031" y="2500358"/>
            <a:ext cx="47356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latin typeface="Calibri" panose="020F0502020204030204" pitchFamily="34" charset="0"/>
              </a:rPr>
              <a:t>Os elementos semânticos nos ajudam a definir setores principais no código HTML5. 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Com a ajuda destes elementos, podemos por exemplo diferenciar diretamente pelo código HTML5 áreas importantes do site como </a:t>
            </a:r>
            <a:r>
              <a:rPr lang="pt-BR" dirty="0" err="1">
                <a:latin typeface="Calibri" panose="020F0502020204030204" pitchFamily="34" charset="0"/>
              </a:rPr>
              <a:t>sidebar</a:t>
            </a:r>
            <a:r>
              <a:rPr lang="pt-BR" dirty="0">
                <a:latin typeface="Calibri" panose="020F0502020204030204" pitchFamily="34" charset="0"/>
              </a:rPr>
              <a:t>, rodapé e cabeçalho. </a:t>
            </a:r>
          </a:p>
          <a:p>
            <a:pPr algn="just"/>
            <a:endParaRPr lang="pt-BR" dirty="0">
              <a:latin typeface="Calibri" panose="020F0502020204030204" pitchFamily="34" charset="0"/>
            </a:endParaRPr>
          </a:p>
          <a:p>
            <a:pPr algn="just"/>
            <a:r>
              <a:rPr lang="pt-BR" dirty="0">
                <a:latin typeface="Calibri" panose="020F0502020204030204" pitchFamily="34" charset="0"/>
              </a:rPr>
              <a:t>Conseguimos seccionar a área de conteúdo indicando onde exatamente é o texto do artigo.</a:t>
            </a:r>
          </a:p>
        </p:txBody>
      </p:sp>
    </p:spTree>
    <p:extLst>
      <p:ext uri="{BB962C8B-B14F-4D97-AF65-F5344CB8AC3E}">
        <p14:creationId xmlns:p14="http://schemas.microsoft.com/office/powerpoint/2010/main" val="29690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11557" y="1116441"/>
            <a:ext cx="7928999" cy="72783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000" dirty="0">
                <a:solidFill>
                  <a:schemeClr val="tx1"/>
                </a:solidFill>
              </a:rPr>
              <a:t>Página HTML – Exemplo</a:t>
            </a:r>
          </a:p>
        </p:txBody>
      </p:sp>
      <p:pic>
        <p:nvPicPr>
          <p:cNvPr id="26626" name="Picture 2" descr="Imagem relacionada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82" y="2317173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6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ênci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Escritório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ê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445</Words>
  <Application>Microsoft Office PowerPoint</Application>
  <PresentationFormat>Apresentação na tela (4:3)</PresentationFormat>
  <Paragraphs>70</Paragraphs>
  <Slides>73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Cambria</vt:lpstr>
      <vt:lpstr>Wingdings</vt:lpstr>
      <vt:lpstr>Adjacência</vt:lpstr>
      <vt:lpstr>Construção de Páginas Web </vt:lpstr>
      <vt:lpstr>Competências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Bordas arredondadas</vt:lpstr>
      <vt:lpstr>Sombras em texto</vt:lpstr>
      <vt:lpstr>Sombras em Caixas</vt:lpstr>
      <vt:lpstr>Apresentação do PowerPoint</vt:lpstr>
      <vt:lpstr>Apresentação do PowerPoint</vt:lpstr>
      <vt:lpstr>Apresentação do PowerPoint</vt:lpstr>
      <vt:lpstr>Apresentação do PowerPoint</vt:lpstr>
      <vt:lpstr> Exercícios – CSS3</vt:lpstr>
      <vt:lpstr>Apresentação do PowerPoint</vt:lpstr>
      <vt:lpstr>Apresentação do PowerPoint</vt:lpstr>
      <vt:lpstr>Apresentação do PowerPoint</vt:lpstr>
      <vt:lpstr>Criação de formulários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Exercícios - Formulários</vt:lpstr>
      <vt:lpstr>JS - Canvas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Exercícios - Canvas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Organization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Construção de Página Web II</dc:title>
  <dc:creator>flavia</dc:creator>
  <cp:lastModifiedBy>Flavitcha</cp:lastModifiedBy>
  <cp:revision>94</cp:revision>
  <dcterms:created xsi:type="dcterms:W3CDTF">2012-12-18T19:57:02Z</dcterms:created>
  <dcterms:modified xsi:type="dcterms:W3CDTF">2018-04-10T14:47:46Z</dcterms:modified>
</cp:coreProperties>
</file>